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E2CA"/>
          </a:solidFill>
        </a:fill>
      </a:tcStyle>
    </a:wholeTbl>
    <a:band2H>
      <a:tcTxStyle/>
      <a:tcStyle>
        <a:tcBdr/>
        <a:fill>
          <a:solidFill>
            <a:srgbClr val="FCF1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D3D6"/>
          </a:solidFill>
        </a:fill>
      </a:tcStyle>
    </a:wholeTbl>
    <a:band2H>
      <a:tcTxStyle/>
      <a:tcStyle>
        <a:tcBdr/>
        <a:fill>
          <a:solidFill>
            <a:srgbClr val="FAEA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ACECE"/>
          </a:solidFill>
        </a:fill>
      </a:tcStyle>
    </a:wholeTbl>
    <a:band2H>
      <a:tcTxStyle/>
      <a:tcStyle>
        <a:tcBdr/>
        <a:fill>
          <a:solidFill>
            <a:srgbClr val="F5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tif>
</file>

<file path=ppt/media/image4.png>
</file>

<file path=ppt/media/image5.pn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perfect maze is a maze without loops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can use a hashtable to store the parent of each node, so you can get the path from root to target.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Path Finding Solutions for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5" name="Shape 14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Mazes are a simplified form of navigation.  Developments used in efficient maze solving have helped other 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node in the graph represents a possible map location. </a:t>
            </a:r>
          </a:p>
          <a:p>
            <a:endParaRPr/>
          </a:p>
          <a:p>
            <a:r>
              <a:t>In this discussion, we will imagine a node n as a single point with an (x, y) coordinate.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Given a set of nodes, G, each representing a state</a:t>
            </a:r>
          </a:p>
          <a:p>
            <a:r>
              <a:t>A set of Given coordinates representing a graph maze,, and two vertices s and t, solve for the k shortest paths from s to t in increasing order of length. After each run, two values were noted: the number of total path nodes in the final solution and the total run time. </a:t>
            </a:r>
          </a:p>
          <a:p>
            <a:endParaRPr/>
          </a:p>
          <a:p>
            <a:r>
              <a:t> An adjacency list is where vertices are stored as objects and every vertex stores a list of adjacent vertices.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Manhattan distance from node to goal (ignoring obstacles)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9" name="Shape 1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 brute force because all nodes are traversed until the goal node is found. Recursive</a:t>
            </a:r>
          </a:p>
          <a:p>
            <a:endParaRPr/>
          </a:p>
          <a:p>
            <a:r>
              <a:t>*last in first out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	1.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Queue: first one in first one out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First, it visits all locations one step away, then it visits all locations that are two steps away, and so on, until an exit is found.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AF8DD645-B9B4-46EE-B031-35C24A448A04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7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E700-EF95-463F-B75A-2CDEC15C5A37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5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C6CC6-9B37-4318-8876-62F2332BE330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24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C7781-F104-4BD5-BC26-3DB2DD695986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59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B9AD0-4BAD-48BB-B06C-62CAB66B1652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98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47D66-9247-4313-B245-9F882A4407CD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8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022A5-2C49-4E61-8AF1-56B5ABF57608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14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1F1580A0-ED6C-4884-9FFE-87471827F59A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963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4D98-3273-47CE-B312-A00AAFA2779F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4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93E9-CEF0-47B7-AEA6-AFACC79966BA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34F47-3A99-4701-A7D9-FE6C4D9DA92E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3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62588-EC5C-453B-A942-AA1C7EFEEF33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0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5D575-BDA5-4AAF-81DC-5D38C213A391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42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C5B0-21BA-48EA-B067-5E37072B4F18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5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59AD-49F4-478E-A013-BE606CDD1B41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1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5E8D2-BCEE-4D3D-AE6D-93BD204BAD0C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95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110E-D48F-4A61-BE6D-11D38A61FE05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46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0FE61780-2E25-4081-A2D9-4C0805256F67}" type="datetimeFigureOut">
              <a:rPr lang="en-US" dirty="0"/>
              <a:t>8/16/2022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5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Freeform 5">
            <a:extLst>
              <a:ext uri="{FF2B5EF4-FFF2-40B4-BE49-F238E27FC236}">
                <a16:creationId xmlns:a16="http://schemas.microsoft.com/office/drawing/2014/main" id="{74D7F5CE-A719-44F7-9C5B-4BC25A14E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24" name="Title 1"/>
          <p:cNvSpPr txBox="1">
            <a:spLocks noGrp="1"/>
          </p:cNvSpPr>
          <p:nvPr>
            <p:ph type="ctrTitle"/>
          </p:nvPr>
        </p:nvSpPr>
        <p:spPr>
          <a:xfrm>
            <a:off x="3496749" y="2099733"/>
            <a:ext cx="4298220" cy="2677648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886967">
              <a:defRPr sz="4000"/>
            </a:lvl1pPr>
          </a:lstStyle>
          <a:p>
            <a:pPr>
              <a:lnSpc>
                <a:spcPct val="90000"/>
              </a:lnSpc>
            </a:pPr>
            <a:r>
              <a:rPr lang="en-US" sz="3600"/>
              <a:t>Maze Implementation, Analysis and  Design to find Shortest Paths</a:t>
            </a:r>
          </a:p>
        </p:txBody>
      </p:sp>
      <p:sp>
        <p:nvSpPr>
          <p:cNvPr id="125" name="Subtitle 2"/>
          <p:cNvSpPr txBox="1">
            <a:spLocks noGrp="1"/>
          </p:cNvSpPr>
          <p:nvPr>
            <p:ph type="subTitle" idx="1"/>
          </p:nvPr>
        </p:nvSpPr>
        <p:spPr>
          <a:xfrm>
            <a:off x="3496749" y="4777380"/>
            <a:ext cx="4298220" cy="86142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			</a:t>
            </a:r>
            <a:r>
              <a:rPr lang="en-US" dirty="0" err="1"/>
              <a:t>Aadhi</a:t>
            </a:r>
            <a:r>
              <a:rPr lang="en-US" dirty="0"/>
              <a:t> Suresh</a:t>
            </a:r>
            <a:endParaRPr dirty="0"/>
          </a:p>
        </p:txBody>
      </p:sp>
      <p:pic>
        <p:nvPicPr>
          <p:cNvPr id="126" name="Picture 3" descr="Picture 3"/>
          <p:cNvPicPr>
            <a:picLocks noChangeAspect="1"/>
          </p:cNvPicPr>
          <p:nvPr/>
        </p:nvPicPr>
        <p:blipFill rotWithShape="1">
          <a:blip r:embed="rId2"/>
          <a:srcRect l="24331" r="27848" b="-1"/>
          <a:stretch/>
        </p:blipFill>
        <p:spPr>
          <a:xfrm>
            <a:off x="359223" y="471948"/>
            <a:ext cx="2813290" cy="5909207"/>
          </a:xfrm>
          <a:prstGeom prst="rect">
            <a:avLst/>
          </a:prstGeom>
          <a:ln>
            <a:noFill/>
          </a:ln>
        </p:spPr>
      </p:pic>
      <p:sp>
        <p:nvSpPr>
          <p:cNvPr id="136" name="Rectangle 132">
            <a:extLst>
              <a:ext uri="{FF2B5EF4-FFF2-40B4-BE49-F238E27FC236}">
                <a16:creationId xmlns:a16="http://schemas.microsoft.com/office/drawing/2014/main" id="{A163AD8F-ACE5-4FCB-A39E-DF84A7216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epth First Search Propert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Depth First Search</a:t>
            </a:r>
          </a:p>
        </p:txBody>
      </p:sp>
      <p:sp>
        <p:nvSpPr>
          <p:cNvPr id="177" name="DFS is an example of a brute-force search algorithm.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6000"/>
              </a:lnSpc>
            </a:pPr>
            <a:r>
              <a:t>DFS is an example of a brute-force search algorithm.</a:t>
            </a:r>
          </a:p>
          <a:p>
            <a:pPr>
              <a:lnSpc>
                <a:spcPct val="126000"/>
              </a:lnSpc>
            </a:pPr>
            <a:r>
              <a:t>DFS keeps walking down a path until it is forced to backtrack. It backtracks until it finds a new path to go down.</a:t>
            </a:r>
          </a:p>
          <a:p>
            <a:r>
              <a:t>Time Complexity: O(|V|+|E|)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epth First Search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Depth First Search Steps</a:t>
            </a:r>
          </a:p>
        </p:txBody>
      </p:sp>
      <p:sp>
        <p:nvSpPr>
          <p:cNvPr id="182" name="Visit the start node (or current node) and push onto a stack so we can remember it and then mark it so we won’t visit it again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Visit the start node (or current node) and push onto a stack so we can remember it and then mark it so we won’t visit it again</a:t>
            </a:r>
          </a:p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Go to any node adjacent to the current node that has not been visited yet</a:t>
            </a:r>
          </a:p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Mark it as visited, and push it onto the stack </a:t>
            </a:r>
          </a:p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Continue visiting the next adjacent nodes, until you reach a node that has no other adjacent nodes. </a:t>
            </a:r>
          </a:p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Next pop off nodes from the stack until you find a node that has other unvisited nodes adjacent to it that you can evaluate. </a:t>
            </a:r>
          </a:p>
          <a:p>
            <a:pPr marL="279801" indent="-279801" defTabSz="607435">
              <a:lnSpc>
                <a:spcPct val="160000"/>
              </a:lnSpc>
              <a:buClrTx/>
              <a:buSzPct val="100000"/>
              <a:buAutoNum type="arabicPeriod"/>
              <a:defRPr sz="2093"/>
            </a:pPr>
            <a:r>
              <a:t>Repeat steps 2 through 5 until end is reached.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Depth First Search Visualiz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Depth First Search Visualization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9" y="1828077"/>
            <a:ext cx="7984741" cy="4491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Breadth First Sear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Breadth First Search</a:t>
            </a:r>
          </a:p>
        </p:txBody>
      </p:sp>
      <p:sp>
        <p:nvSpPr>
          <p:cNvPr id="190" name="BFS is also an example of a brute-force search algorithm.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6000"/>
              </a:lnSpc>
            </a:pPr>
            <a:r>
              <a:t>BFS is also an example of a brute-force search algorithm.</a:t>
            </a:r>
          </a:p>
          <a:p>
            <a:pPr>
              <a:lnSpc>
                <a:spcPct val="126000"/>
              </a:lnSpc>
            </a:pPr>
            <a:r>
              <a:t>BFS, unlike DFS, explores all nodes nearest to root nodes before exploring nodes furthest away</a:t>
            </a:r>
          </a:p>
          <a:p>
            <a:r>
              <a:t>Time Complexity: O(|V|+|E|)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Breadth First Search"/>
          <p:cNvSpPr txBox="1">
            <a:spLocks noGrp="1"/>
          </p:cNvSpPr>
          <p:nvPr>
            <p:ph type="title"/>
          </p:nvPr>
        </p:nvSpPr>
        <p:spPr>
          <a:xfrm>
            <a:off x="457200" y="90501"/>
            <a:ext cx="8229601" cy="1252731"/>
          </a:xfrm>
          <a:prstGeom prst="rect">
            <a:avLst/>
          </a:prstGeom>
        </p:spPr>
        <p:txBody>
          <a:bodyPr/>
          <a:lstStyle/>
          <a:p>
            <a:r>
              <a:t>Breadth First Search Steps</a:t>
            </a:r>
          </a:p>
        </p:txBody>
      </p:sp>
      <p:sp>
        <p:nvSpPr>
          <p:cNvPr id="193" name="1. Begin at the starting node(current node).…"/>
          <p:cNvSpPr txBox="1"/>
          <p:nvPr/>
        </p:nvSpPr>
        <p:spPr>
          <a:xfrm>
            <a:off x="84834" y="1986281"/>
            <a:ext cx="9179454" cy="294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r>
              <a:t>1. Begin at the starting node(current node).</a:t>
            </a:r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endParaRPr/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r>
              <a:t>2. Visit all unvisited nodes adjacent to the current node(if there is one) mark them as visited, and insert them into the queue.</a:t>
            </a:r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endParaRPr/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r>
              <a:t>3. After visiting all adjacent nodes, remove a node from the queue (if possible) and make it the current node.</a:t>
            </a:r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endParaRPr/>
          </a:p>
          <a:p>
            <a:pPr>
              <a:defRPr sz="2200">
                <a:latin typeface="Corbel"/>
                <a:ea typeface="Corbel"/>
                <a:cs typeface="Corbel"/>
                <a:sym typeface="Corbel"/>
              </a:defRPr>
            </a:pPr>
            <a:r>
              <a:t>4.  Continue repeating steps 2 and 3 until goal is reached.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Breadth First Sear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Breadth First Search</a:t>
            </a:r>
          </a:p>
        </p:txBody>
      </p:sp>
      <p:pic>
        <p:nvPicPr>
          <p:cNvPr id="198" name="Screen Shot 2017-11-12 at 7.55.40 PM.png" descr="Screen Shot 2017-11-12 at 7.55.40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974850"/>
            <a:ext cx="5791200" cy="4305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How We Determined Most Efficient Algorith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2958">
              <a:defRPr sz="3600"/>
            </a:lvl1pPr>
          </a:lstStyle>
          <a:p>
            <a:r>
              <a:t>How We Determined Most Efficient Algorithm </a:t>
            </a:r>
          </a:p>
        </p:txBody>
      </p:sp>
      <p:sp>
        <p:nvSpPr>
          <p:cNvPr id="208" name="Total Number of Nodes Visited averaged for each m x n maze size: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r>
              <a:rPr dirty="0"/>
              <a:t>Total Number of Nodes Visited averaged for each m x n maze size:</a:t>
            </a:r>
          </a:p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endParaRPr dirty="0"/>
          </a:p>
          <a:p>
            <a:pPr marL="390631" indent="-284834" defTabSz="813816">
              <a:lnSpc>
                <a:spcPct val="90000"/>
              </a:lnSpc>
              <a:defRPr sz="2000"/>
            </a:pPr>
            <a:r>
              <a:rPr dirty="0"/>
              <a:t>DFS_AVG = [DFS(1), DFS2), DFS(3), DFS(4), DFS(5)] / 5</a:t>
            </a:r>
          </a:p>
          <a:p>
            <a:pPr marL="390631" indent="-284834" defTabSz="813816">
              <a:lnSpc>
                <a:spcPct val="90000"/>
              </a:lnSpc>
              <a:defRPr sz="2000"/>
            </a:pPr>
            <a:r>
              <a:rPr dirty="0"/>
              <a:t>BFS_AVG = [BFS(1),BFS(2), BFS(3), BFS(4), BFS(5)] / 5</a:t>
            </a:r>
          </a:p>
          <a:p>
            <a:pPr marL="390631" indent="-284834" defTabSz="813816">
              <a:lnSpc>
                <a:spcPct val="90000"/>
              </a:lnSpc>
              <a:defRPr sz="2000"/>
            </a:pPr>
            <a:endParaRPr dirty="0"/>
          </a:p>
          <a:p>
            <a:pPr marL="390631" indent="-284834" defTabSz="813816">
              <a:lnSpc>
                <a:spcPct val="90000"/>
              </a:lnSpc>
              <a:defRPr sz="2000"/>
            </a:pPr>
            <a:endParaRPr dirty="0"/>
          </a:p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r>
              <a:rPr dirty="0"/>
              <a:t>This same formulation was used to average the runtimes for each maze m x n size:</a:t>
            </a:r>
          </a:p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endParaRPr dirty="0"/>
          </a:p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r>
              <a:rPr dirty="0"/>
              <a:t>Total Number of Nodes Visited averaged for each m x n maze size:</a:t>
            </a:r>
          </a:p>
          <a:p>
            <a:pPr marL="0" indent="0" defTabSz="813816">
              <a:lnSpc>
                <a:spcPct val="90000"/>
              </a:lnSpc>
              <a:buSzTx/>
              <a:buNone/>
              <a:defRPr sz="2000"/>
            </a:pPr>
            <a:endParaRPr dirty="0"/>
          </a:p>
          <a:p>
            <a:pPr marL="390631" indent="-284834" defTabSz="813816">
              <a:lnSpc>
                <a:spcPct val="90000"/>
              </a:lnSpc>
              <a:defRPr sz="2000"/>
            </a:pPr>
            <a:r>
              <a:rPr dirty="0"/>
              <a:t>DFS_TIME = [DFS(1), DFS2), DFS(3), DFS(4), DFS(5)] / 5</a:t>
            </a:r>
          </a:p>
          <a:p>
            <a:pPr marL="390631" indent="-284834" defTabSz="813816">
              <a:lnSpc>
                <a:spcPct val="90000"/>
              </a:lnSpc>
              <a:defRPr sz="2000"/>
            </a:pPr>
            <a:r>
              <a:rPr dirty="0"/>
              <a:t>BFS_TIME = [BFS(1),BFS(2), BFS(3), BFS(4), BFS(5)] / 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esults of Experi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Results </a:t>
            </a:r>
          </a:p>
        </p:txBody>
      </p:sp>
      <p:pic>
        <p:nvPicPr>
          <p:cNvPr id="213" name="Screen Shot 2017-11-12 at 6.28.42 PM.png" descr="Screen Shot 2017-11-12 at 6.28.42 PM.png"/>
          <p:cNvPicPr>
            <a:picLocks noChangeAspect="1"/>
          </p:cNvPicPr>
          <p:nvPr/>
        </p:nvPicPr>
        <p:blipFill>
          <a:blip r:embed="rId2"/>
          <a:srcRect t="9821"/>
          <a:stretch>
            <a:fillRect/>
          </a:stretch>
        </p:blipFill>
        <p:spPr>
          <a:xfrm>
            <a:off x="82117" y="1687563"/>
            <a:ext cx="8878304" cy="51224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Results</a:t>
            </a:r>
          </a:p>
        </p:txBody>
      </p:sp>
      <p:pic>
        <p:nvPicPr>
          <p:cNvPr id="216" name="Screen Shot 2017-11-12 at 8.23.18 PM.png" descr="Screen Shot 2017-11-12 at 8.23.18 PM.png"/>
          <p:cNvPicPr>
            <a:picLocks noChangeAspect="1"/>
          </p:cNvPicPr>
          <p:nvPr/>
        </p:nvPicPr>
        <p:blipFill>
          <a:blip r:embed="rId2"/>
          <a:srcRect t="5984" b="3467"/>
          <a:stretch>
            <a:fillRect/>
          </a:stretch>
        </p:blipFill>
        <p:spPr>
          <a:xfrm>
            <a:off x="169817" y="1737495"/>
            <a:ext cx="8728166" cy="49889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Future Work</a:t>
            </a:r>
          </a:p>
        </p:txBody>
      </p:sp>
      <p:sp>
        <p:nvSpPr>
          <p:cNvPr id="219" name="Body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Assess other search algorithms.  Like Dijkstra’s, Pledge Algorithm or Dead-end filling</a:t>
            </a:r>
          </a:p>
          <a:p>
            <a:endParaRPr/>
          </a:p>
          <a:p>
            <a:r>
              <a:t>Run algorithms against mazes with multiple solution paths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Informal Problem Statement</a:t>
            </a:r>
          </a:p>
        </p:txBody>
      </p:sp>
      <p:sp>
        <p:nvSpPr>
          <p:cNvPr id="130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430133" indent="-313639" defTabSz="896111">
              <a:defRPr sz="3136"/>
            </a:pPr>
            <a:r>
              <a:rPr lang="en-US" dirty="0"/>
              <a:t>T</a:t>
            </a:r>
            <a:r>
              <a:rPr dirty="0"/>
              <a:t>o analyze the difference in time and path taken of three different algorithms </a:t>
            </a:r>
          </a:p>
          <a:p>
            <a:pPr marL="430133" indent="-313639" defTabSz="896111">
              <a:defRPr sz="3136"/>
            </a:pPr>
            <a:r>
              <a:rPr dirty="0"/>
              <a:t>To do this we will implement </a:t>
            </a:r>
            <a:r>
              <a:rPr lang="en-US" dirty="0"/>
              <a:t>2</a:t>
            </a:r>
            <a:r>
              <a:rPr dirty="0"/>
              <a:t> algorithms: DFS and BFS Algorithm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hat is a Maze?"/>
          <p:cNvSpPr txBox="1">
            <a:spLocks noGrp="1"/>
          </p:cNvSpPr>
          <p:nvPr>
            <p:ph type="title"/>
          </p:nvPr>
        </p:nvSpPr>
        <p:spPr>
          <a:xfrm>
            <a:off x="457200" y="416704"/>
            <a:ext cx="8229600" cy="1252731"/>
          </a:xfrm>
          <a:prstGeom prst="rect">
            <a:avLst/>
          </a:prstGeom>
        </p:spPr>
        <p:txBody>
          <a:bodyPr/>
          <a:lstStyle>
            <a:lvl1pPr defTabSz="822958">
              <a:defRPr sz="4000"/>
            </a:lvl1pPr>
          </a:lstStyle>
          <a:p>
            <a:r>
              <a:t>What is a Maze? </a:t>
            </a:r>
          </a:p>
        </p:txBody>
      </p:sp>
      <p:sp>
        <p:nvSpPr>
          <p:cNvPr id="135" name="A maze is a path or collection of paths, typically from an entrance to a goal through which the solver must find a route."/>
          <p:cNvSpPr txBox="1">
            <a:spLocks noGrp="1"/>
          </p:cNvSpPr>
          <p:nvPr>
            <p:ph idx="1"/>
          </p:nvPr>
        </p:nvSpPr>
        <p:spPr>
          <a:xfrm>
            <a:off x="268492" y="1959298"/>
            <a:ext cx="8229601" cy="1532745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</a:lvl1pPr>
          </a:lstStyle>
          <a:p>
            <a:endParaRPr lang="en-US" dirty="0"/>
          </a:p>
          <a:p>
            <a:r>
              <a:rPr dirty="0"/>
              <a:t>A maze is a path or collection of paths, typically from an entrance to a goal through which the solver must find a route.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13" y="3314489"/>
            <a:ext cx="3875079" cy="2741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olving A Maz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Solving A Maze</a:t>
            </a:r>
          </a:p>
        </p:txBody>
      </p:sp>
      <p:sp>
        <p:nvSpPr>
          <p:cNvPr id="140" name="Maze solving is the act of finding a route through the maze from the start to finish. Some maze solving methods are designed to be used inside the maze by a traveler with no prior knowledge of the maze, whereas others are designed to be used by a person or computer program that can see the whole maze at once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Maze solving is the act of finding a route or path through the maze from start to finish. Some maze solving methods are designed to be used inside the maze by a traveler with no prior knowledge of the maze, whereas others are designed to be used by a person or computer program that can see the whole maze at once.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al Life Appl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Real Life Application </a:t>
            </a:r>
          </a:p>
        </p:txBody>
      </p:sp>
      <p:sp>
        <p:nvSpPr>
          <p:cNvPr id="143" name="Navigation problems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40000"/>
              </a:lnSpc>
            </a:pPr>
            <a:r>
              <a:t>Navigation</a:t>
            </a:r>
          </a:p>
          <a:p>
            <a:pPr>
              <a:lnSpc>
                <a:spcPct val="140000"/>
              </a:lnSpc>
            </a:pPr>
            <a:r>
              <a:t>Artificial Intelligence/Robotics,</a:t>
            </a:r>
          </a:p>
          <a:p>
            <a:pPr>
              <a:lnSpc>
                <a:spcPct val="140000"/>
              </a:lnSpc>
            </a:pPr>
            <a:r>
              <a:t>Computer Games</a:t>
            </a:r>
          </a:p>
          <a:p>
            <a:pPr>
              <a:lnSpc>
                <a:spcPct val="140000"/>
              </a:lnSpc>
            </a:pPr>
            <a:r>
              <a:t>Computer Simulations</a:t>
            </a:r>
          </a:p>
          <a:p>
            <a:pPr>
              <a:lnSpc>
                <a:spcPct val="140000"/>
              </a:lnSpc>
            </a:pPr>
            <a:r>
              <a:t>Virtual Reality</a:t>
            </a:r>
          </a:p>
          <a:p>
            <a:pPr>
              <a:lnSpc>
                <a:spcPct val="140000"/>
              </a:lnSpc>
            </a:pPr>
            <a:r>
              <a:t>Military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Maze Repres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Maze Representation</a:t>
            </a:r>
          </a:p>
        </p:txBody>
      </p:sp>
      <p:sp>
        <p:nvSpPr>
          <p:cNvPr id="148" name="Our maze was designed as positions on a graph and are identified by (x,y) coordinates. Our maze is a collection of these coordinates or cells in a 2-d array.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416966" indent="-304038" defTabSz="868680">
              <a:lnSpc>
                <a:spcPct val="99000"/>
              </a:lnSpc>
              <a:defRPr sz="3000"/>
            </a:pPr>
            <a:r>
              <a:t>Our maze was designed as positions on a graph and are identified by (x,y) coordinates. Our maze is a collection of these coordinates or cells in a 2-d array. </a:t>
            </a:r>
          </a:p>
          <a:p>
            <a:pPr marL="416966" indent="-304038" defTabSz="868680">
              <a:lnSpc>
                <a:spcPct val="90000"/>
              </a:lnSpc>
              <a:defRPr sz="3000"/>
            </a:pPr>
            <a:r>
              <a:t>At any given moment, you can only step in one of 4 directions. Valid moves are:</a:t>
            </a:r>
          </a:p>
          <a:p>
            <a:pPr marL="1033728" lvl="2" indent="-304038" defTabSz="868680">
              <a:lnSpc>
                <a:spcPct val="90000"/>
              </a:lnSpc>
              <a:buSzPct val="80000"/>
              <a:buChar char="◼"/>
              <a:defRPr sz="3000"/>
            </a:pPr>
            <a:r>
              <a:t>• Go North: (x,y) -&gt; (x,y-1)</a:t>
            </a:r>
          </a:p>
          <a:p>
            <a:pPr marL="1033728" lvl="2" indent="-304038" defTabSz="868680">
              <a:lnSpc>
                <a:spcPct val="90000"/>
              </a:lnSpc>
              <a:buSzPct val="80000"/>
              <a:buChar char="◼"/>
              <a:defRPr sz="3000"/>
            </a:pPr>
            <a:r>
              <a:t>• Go East: (x,y) -&gt; (x+1,y)</a:t>
            </a:r>
          </a:p>
          <a:p>
            <a:pPr marL="1033728" lvl="2" indent="-304038" defTabSz="868680">
              <a:lnSpc>
                <a:spcPct val="90000"/>
              </a:lnSpc>
              <a:buSzPct val="80000"/>
              <a:buChar char="◼"/>
              <a:defRPr sz="3000"/>
            </a:pPr>
            <a:r>
              <a:t>• Go South: (x,y) -&gt; (x,y+1)</a:t>
            </a:r>
          </a:p>
          <a:p>
            <a:pPr marL="1033728" lvl="2" indent="-304038" defTabSz="868680">
              <a:lnSpc>
                <a:spcPct val="90000"/>
              </a:lnSpc>
              <a:buSzPct val="80000"/>
              <a:buChar char="◼"/>
              <a:defRPr sz="3000"/>
            </a:pPr>
            <a:r>
              <a:t>• Go West: (x,y) -&gt; (x-1,y)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Formal Problem Statement</a:t>
            </a:r>
          </a:p>
        </p:txBody>
      </p:sp>
      <p:sp>
        <p:nvSpPr>
          <p:cNvPr id="153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274320" indent="0" defTabSz="457200">
              <a:buSzTx/>
              <a:buNone/>
              <a:defRPr sz="2400"/>
            </a:pPr>
            <a:r>
              <a:t>N = Number of Correct Nodes Visited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r>
              <a:t>M = Number of Incorrect Nodes Visited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r>
              <a:t>T = Total Nodes Visited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74320" indent="0" defTabSz="457200">
              <a:buSzTx/>
              <a:buNone/>
              <a:defRPr sz="2400"/>
            </a:pPr>
            <a:r>
              <a:t>k = size of the vertex list </a:t>
            </a:r>
          </a:p>
        </p:txBody>
      </p:sp>
      <p:pic>
        <p:nvPicPr>
          <p:cNvPr id="154" name="Screen Shot 2017-11-13 at 10.22.21 PM.png" descr="Screen Shot 2017-11-13 at 10.22.21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176" y="4944001"/>
            <a:ext cx="3772575" cy="1016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aze Constraint Require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Maze Constraint Requirements</a:t>
            </a:r>
          </a:p>
        </p:txBody>
      </p:sp>
      <p:sp>
        <p:nvSpPr>
          <p:cNvPr id="159" name="The maze is perfect. Which means it has no loops and only one way to reach the exit.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6000"/>
              </a:lnSpc>
            </a:pPr>
            <a:r>
              <a:t>The maze is perfect. Which means it has no loops and only one way to reach the exit.</a:t>
            </a:r>
          </a:p>
          <a:p>
            <a:pPr>
              <a:lnSpc>
                <a:spcPct val="126000"/>
              </a:lnSpc>
            </a:pPr>
            <a:r>
              <a:t>The maze has to be able to accept different input parameters, to create mazes of various sizes.</a:t>
            </a:r>
          </a:p>
          <a:p>
            <a:pPr>
              <a:lnSpc>
                <a:spcPct val="108000"/>
              </a:lnSpc>
            </a:pPr>
            <a:r>
              <a:t>The maze doesn't have to be braided. Meaning dead-ends are allowed.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Heuristics: Manhattan Dist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Heuristics: Manhattan Distance</a:t>
            </a:r>
          </a:p>
        </p:txBody>
      </p:sp>
      <p:pic>
        <p:nvPicPr>
          <p:cNvPr id="165" name="Screen Shot 2017-11-03 at 3.58.34 PM.png" descr="Screen Shot 2017-11-03 at 3.58.3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415" y="2190381"/>
            <a:ext cx="2496791" cy="3027155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distance= (north-south distance + east-west distance).…"/>
          <p:cNvSpPr txBox="1"/>
          <p:nvPr/>
        </p:nvSpPr>
        <p:spPr>
          <a:xfrm>
            <a:off x="86793" y="1509333"/>
            <a:ext cx="6189719" cy="424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H(</a:t>
            </a:r>
            <a:r>
              <a:rPr dirty="0" err="1"/>
              <a:t>current_node</a:t>
            </a:r>
            <a:r>
              <a:rPr dirty="0"/>
              <a:t>) = abs(</a:t>
            </a:r>
            <a:r>
              <a:rPr dirty="0" err="1"/>
              <a:t>currentX-goalX</a:t>
            </a:r>
            <a:r>
              <a:rPr dirty="0"/>
              <a:t>) + abs (</a:t>
            </a:r>
            <a:r>
              <a:rPr dirty="0" err="1"/>
              <a:t>currentY-goalY</a:t>
            </a:r>
            <a:r>
              <a:rPr dirty="0"/>
              <a:t>)</a:t>
            </a:r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457200">
              <a:defRPr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Heuristic Function calculating cost—&gt;</a:t>
            </a:r>
          </a:p>
          <a:p>
            <a:pPr defTabSz="457200"/>
            <a:r>
              <a:rPr dirty="0"/>
              <a:t>f(n)=g(n)+h(n)</a:t>
            </a:r>
          </a:p>
          <a:p>
            <a:pPr defTabSz="457200"/>
            <a:endParaRPr dirty="0"/>
          </a:p>
          <a:p>
            <a:pPr defTabSz="457200"/>
            <a:r>
              <a:rPr dirty="0"/>
              <a:t>g(n) : represents the cost of the</a:t>
            </a:r>
          </a:p>
          <a:p>
            <a:pPr defTabSz="457200"/>
            <a:r>
              <a:rPr dirty="0"/>
              <a:t>path from the starting cell to the current cell.</a:t>
            </a:r>
          </a:p>
          <a:p>
            <a:pPr defTabSz="457200"/>
            <a:endParaRPr dirty="0"/>
          </a:p>
          <a:p>
            <a:pPr defTabSz="457200"/>
            <a:r>
              <a:rPr dirty="0"/>
              <a:t>h(n) represents the cost of moving from the current </a:t>
            </a:r>
          </a:p>
          <a:p>
            <a:pPr defTabSz="457200"/>
            <a:r>
              <a:rPr dirty="0"/>
              <a:t>node to the goal node.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0000FF"/>
      </a:hlink>
      <a:folHlink>
        <a:srgbClr val="FF00FF"/>
      </a:folHlink>
    </a:clrScheme>
    <a:fontScheme name="Modul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1159</Words>
  <Application>Microsoft Office PowerPoint</Application>
  <PresentationFormat>On-screen Show (4:3)</PresentationFormat>
  <Paragraphs>114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Century Gothic</vt:lpstr>
      <vt:lpstr>Corbel</vt:lpstr>
      <vt:lpstr>Times New Roman</vt:lpstr>
      <vt:lpstr>Wingdings 3</vt:lpstr>
      <vt:lpstr>Ion Boardroom</vt:lpstr>
      <vt:lpstr>Maze Implementation, Analysis and  Design to find Shortest Paths</vt:lpstr>
      <vt:lpstr>Informal Problem Statement</vt:lpstr>
      <vt:lpstr>What is a Maze? </vt:lpstr>
      <vt:lpstr>Solving A Maze</vt:lpstr>
      <vt:lpstr>Real Life Application </vt:lpstr>
      <vt:lpstr>Maze Representation</vt:lpstr>
      <vt:lpstr>Formal Problem Statement</vt:lpstr>
      <vt:lpstr>Maze Constraint Requirements</vt:lpstr>
      <vt:lpstr>Heuristics: Manhattan Distance</vt:lpstr>
      <vt:lpstr>Depth First Search</vt:lpstr>
      <vt:lpstr>Depth First Search Steps</vt:lpstr>
      <vt:lpstr>Depth First Search Visualization</vt:lpstr>
      <vt:lpstr>Breadth First Search</vt:lpstr>
      <vt:lpstr>Breadth First Search Steps</vt:lpstr>
      <vt:lpstr>Breadth First Search</vt:lpstr>
      <vt:lpstr>How We Determined Most Efficient Algorithm </vt:lpstr>
      <vt:lpstr>Results </vt:lpstr>
      <vt:lpstr>Results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Maze Implementation, Analysis and  Design to find Shortest Paths</dc:title>
  <cp:lastModifiedBy>AADHI SURESH BABU</cp:lastModifiedBy>
  <cp:revision>1</cp:revision>
  <dcterms:modified xsi:type="dcterms:W3CDTF">2022-08-16T10:20:20Z</dcterms:modified>
</cp:coreProperties>
</file>